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11.jpg" ContentType="image/jpg"/>
  <Override PartName="/ppt/media/image12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7.jpg" ContentType="image/jpg"/>
  <Override PartName="/ppt/media/image29.jpg" ContentType="image/jpg"/>
  <Override PartName="/ppt/media/image31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2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584" r:id="rId2"/>
    <p:sldId id="436" r:id="rId3"/>
    <p:sldId id="298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38" r:id="rId13"/>
    <p:sldId id="487" r:id="rId14"/>
    <p:sldId id="338" r:id="rId15"/>
    <p:sldId id="339" r:id="rId16"/>
    <p:sldId id="340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6" r:id="rId25"/>
    <p:sldId id="439" r:id="rId26"/>
    <p:sldId id="517" r:id="rId27"/>
    <p:sldId id="518" r:id="rId28"/>
    <p:sldId id="516" r:id="rId29"/>
    <p:sldId id="519" r:id="rId30"/>
    <p:sldId id="520" r:id="rId31"/>
    <p:sldId id="521" r:id="rId32"/>
    <p:sldId id="559" r:id="rId33"/>
    <p:sldId id="522" r:id="rId34"/>
    <p:sldId id="523" r:id="rId35"/>
    <p:sldId id="560" r:id="rId36"/>
    <p:sldId id="528" r:id="rId37"/>
    <p:sldId id="529" r:id="rId38"/>
    <p:sldId id="530" r:id="rId39"/>
    <p:sldId id="532" r:id="rId40"/>
    <p:sldId id="531" r:id="rId41"/>
    <p:sldId id="299" r:id="rId42"/>
    <p:sldId id="548" r:id="rId43"/>
    <p:sldId id="398" r:id="rId44"/>
    <p:sldId id="549" r:id="rId45"/>
    <p:sldId id="550" r:id="rId46"/>
    <p:sldId id="551" r:id="rId47"/>
    <p:sldId id="552" r:id="rId48"/>
    <p:sldId id="553" r:id="rId49"/>
    <p:sldId id="554" r:id="rId50"/>
    <p:sldId id="555" r:id="rId51"/>
    <p:sldId id="556" r:id="rId52"/>
    <p:sldId id="557" r:id="rId53"/>
    <p:sldId id="558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70" r:id="rId63"/>
    <p:sldId id="571" r:id="rId64"/>
    <p:sldId id="572" r:id="rId65"/>
    <p:sldId id="573" r:id="rId66"/>
    <p:sldId id="574" r:id="rId67"/>
    <p:sldId id="575" r:id="rId68"/>
    <p:sldId id="576" r:id="rId69"/>
    <p:sldId id="577" r:id="rId70"/>
    <p:sldId id="578" r:id="rId71"/>
    <p:sldId id="579" r:id="rId72"/>
    <p:sldId id="580" r:id="rId73"/>
    <p:sldId id="581" r:id="rId74"/>
    <p:sldId id="582" r:id="rId75"/>
    <p:sldId id="583" r:id="rId7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4" autoAdjust="0"/>
    <p:restoredTop sz="92490"/>
  </p:normalViewPr>
  <p:slideViewPr>
    <p:cSldViewPr snapToGrid="0" snapToObjects="1">
      <p:cViewPr varScale="1">
        <p:scale>
          <a:sx n="31" d="100"/>
          <a:sy n="31" d="100"/>
        </p:scale>
        <p:origin x="1282" y="29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1901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40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docs.google.com/spreadsheets/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goo.gl/aXkM7E" TargetMode="Externa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goo.gl/UT4Qn7" TargetMode="Externa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3395" y="4179439"/>
            <a:ext cx="6688049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33" dirty="0">
                <a:latin typeface="Graphik LC Black" panose="020B0A03030202060203" pitchFamily="34" charset="-52"/>
              </a:rPr>
              <a:t>АКТУАЛЬНЫЕ ВОПРОСЫ ВЗАИМОДЕЙСТВИЯ</a:t>
            </a:r>
            <a:endParaRPr lang="en-US" sz="2133" dirty="0">
              <a:latin typeface="Graphik LC Black" panose="020B0A03030202060203" pitchFamily="34" charset="-52"/>
            </a:endParaRPr>
          </a:p>
          <a:p>
            <a:pPr algn="ctr"/>
            <a:r>
              <a:rPr lang="ru-RU" sz="2133" dirty="0">
                <a:latin typeface="Graphik LC Black" panose="020B0A03030202060203" pitchFamily="34" charset="-52"/>
              </a:rPr>
              <a:t> И РАЗВИТИЯ В СОВРЕМЕННОМ МИРЕ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218" y="5263118"/>
            <a:ext cx="780240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40" dirty="0" smtClean="0"/>
              <a:t>Социальный </a:t>
            </a:r>
            <a:r>
              <a:rPr lang="ru-RU" sz="3840" dirty="0" err="1" smtClean="0"/>
              <a:t>скоринг</a:t>
            </a:r>
            <a:r>
              <a:rPr lang="ru-RU" sz="3840" dirty="0" smtClean="0"/>
              <a:t> в кросс-культурной среде</a:t>
            </a:r>
            <a:endParaRPr lang="ru-RU" sz="3840" dirty="0"/>
          </a:p>
        </p:txBody>
      </p:sp>
      <p:pic>
        <p:nvPicPr>
          <p:cNvPr id="1026" name="Picture 2" descr="Картинки по запросу мфюа 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08" y="7152370"/>
            <a:ext cx="1227042" cy="12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etarrus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13" y="7233797"/>
            <a:ext cx="1218767" cy="12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АБ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44" y="7589573"/>
            <a:ext cx="2069253" cy="50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02544" y="3667943"/>
            <a:ext cx="399340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40" dirty="0"/>
              <a:t>КРУГЛЫЙ СТОЛ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39708" y="1859267"/>
            <a:ext cx="5395422" cy="5395422"/>
          </a:xfrm>
          <a:prstGeom prst="rect">
            <a:avLst/>
          </a:prstGeom>
          <a:blipFill dpi="0" rotWithShape="1">
            <a:blip r:embed="rId6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40"/>
          </a:p>
        </p:txBody>
      </p:sp>
      <p:sp>
        <p:nvSpPr>
          <p:cNvPr id="10" name="TextBox 9"/>
          <p:cNvSpPr txBox="1"/>
          <p:nvPr/>
        </p:nvSpPr>
        <p:spPr>
          <a:xfrm>
            <a:off x="2434395" y="8948993"/>
            <a:ext cx="780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Сергей Филатов, </a:t>
            </a:r>
            <a:r>
              <a:rPr lang="en-US" sz="2000" dirty="0" smtClean="0"/>
              <a:t>Vice President SIETAR Russia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224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4447" y="3607496"/>
            <a:ext cx="8626479" cy="5409504"/>
          </a:xfrm>
          <a:prstGeom prst="rect">
            <a:avLst/>
          </a:prstGeom>
          <a:blipFill>
            <a:blip r:embed="rId2" cstate="print"/>
            <a:srcRect/>
            <a:stretch>
              <a:fillRect t="-1625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556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70" y="4403495"/>
            <a:ext cx="11997259" cy="9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24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0" y="0"/>
            <a:ext cx="13004801" cy="9753601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algn="l" defTabSz="449262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524181" y="3796393"/>
            <a:ext cx="690002" cy="1"/>
          </a:xfrm>
          <a:prstGeom prst="line">
            <a:avLst/>
          </a:prstGeom>
          <a:ln w="88900">
            <a:solidFill>
              <a:srgbClr val="FDFFF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half" idx="4294967295"/>
          </p:nvPr>
        </p:nvSpPr>
        <p:spPr>
          <a:xfrm>
            <a:off x="1493219" y="4095713"/>
            <a:ext cx="10748544" cy="1365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defTabSz="449262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11200" algn="l"/>
                <a:tab pos="965200" algn="l"/>
                <a:tab pos="1143000" algn="l"/>
                <a:tab pos="1727200" algn="l"/>
                <a:tab pos="2298700" algn="l"/>
                <a:tab pos="2882900" algn="l"/>
                <a:tab pos="3467100" algn="l"/>
                <a:tab pos="4038600" algn="l"/>
                <a:tab pos="4610100" algn="l"/>
                <a:tab pos="5207000" algn="l"/>
                <a:tab pos="5778500" algn="l"/>
                <a:tab pos="6375400" algn="l"/>
                <a:tab pos="6946900" algn="l"/>
                <a:tab pos="7518400" algn="l"/>
                <a:tab pos="8102600" algn="l"/>
                <a:tab pos="8686800" algn="l"/>
                <a:tab pos="9258300" algn="l"/>
                <a:tab pos="9842500" algn="l"/>
                <a:tab pos="10414000" algn="l"/>
                <a:tab pos="11010900" algn="l"/>
                <a:tab pos="11582400" algn="l"/>
              </a:tabLst>
              <a:defRPr sz="7000" b="1" cap="all">
                <a:solidFill>
                  <a:srgbClr val="FFFFF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pPr lvl="0" defTabSz="400736">
              <a:lnSpc>
                <a:spcPct val="100000"/>
              </a:lnSpc>
              <a:spcBef>
                <a:spcPct val="0"/>
              </a:spcBef>
              <a:tabLst/>
              <a:defRPr/>
            </a:pPr>
            <a:r>
              <a:rPr lang="ru-RU" sz="7200" dirty="0" smtClean="0">
                <a:latin typeface="Circe Extra Bold" panose="020B0802020203020203" pitchFamily="34" charset="-52"/>
                <a:cs typeface="AvantGardeGothicBkITC Reg"/>
              </a:rPr>
              <a:t>сводки</a:t>
            </a:r>
            <a:endParaRPr lang="en-US" sz="7200" kern="1200" dirty="0">
              <a:solidFill>
                <a:schemeClr val="bg1"/>
              </a:solidFill>
              <a:latin typeface="Circe Extra Bold" panose="020B0802020203020203" pitchFamily="34" charset="-52"/>
              <a:cs typeface="AvantGardeGothicBkITC Reg"/>
            </a:endParaRPr>
          </a:p>
        </p:txBody>
      </p:sp>
    </p:spTree>
    <p:extLst>
      <p:ext uri="{BB962C8B-B14F-4D97-AF65-F5344CB8AC3E}">
        <p14:creationId xmlns:p14="http://schemas.microsoft.com/office/powerpoint/2010/main" val="2217586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463054" y="2750508"/>
            <a:ext cx="9453762" cy="142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825500">
              <a:lnSpc>
                <a:spcPct val="90000"/>
              </a:lnSpc>
              <a:defRPr sz="5000" b="1" cap="all" spc="0">
                <a:solidFill>
                  <a:srgbClr val="445160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r>
              <a:rPr lang="ru-RU" sz="5400" spc="-45" dirty="0">
                <a:solidFill>
                  <a:schemeClr val="tx2"/>
                </a:solidFill>
                <a:latin typeface="Circe Extra Bold" panose="020B0802020203020203" pitchFamily="34" charset="-52"/>
              </a:rPr>
              <a:t>СВОДКИ </a:t>
            </a:r>
            <a:r>
              <a:rPr lang="en-US" sz="5400" spc="-5" dirty="0">
                <a:solidFill>
                  <a:schemeClr val="tx2"/>
                </a:solidFill>
                <a:latin typeface="Circe Extra Bold" panose="020B0802020203020203" pitchFamily="34" charset="-52"/>
              </a:rPr>
              <a:t>GOOGLE</a:t>
            </a:r>
            <a:r>
              <a:rPr lang="en-US" sz="5400" spc="-185" dirty="0">
                <a:solidFill>
                  <a:schemeClr val="tx2"/>
                </a:solidFill>
                <a:latin typeface="Circe Extra Bold" panose="020B0802020203020203" pitchFamily="34" charset="-52"/>
              </a:rPr>
              <a:t> </a:t>
            </a:r>
            <a:r>
              <a:rPr lang="en-US" sz="5400" spc="-40" dirty="0">
                <a:solidFill>
                  <a:schemeClr val="tx2"/>
                </a:solidFill>
                <a:latin typeface="Circe Extra Bold" panose="020B0802020203020203" pitchFamily="34" charset="-52"/>
              </a:rPr>
              <a:t>ANALYTICS</a:t>
            </a:r>
            <a:endParaRPr dirty="0">
              <a:solidFill>
                <a:schemeClr val="tx2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463054" y="4599211"/>
            <a:ext cx="10862628" cy="433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370840" indent="-358140" algn="l">
              <a:lnSpc>
                <a:spcPts val="2810"/>
              </a:lnSpc>
              <a:spcBef>
                <a:spcPts val="105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Позволяют </a:t>
            </a:r>
            <a:r>
              <a:rPr lang="ru-RU" spc="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быстро</a:t>
            </a:r>
            <a:r>
              <a:rPr lang="ru-RU" spc="22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получать </a:t>
            </a:r>
            <a:r>
              <a:rPr lang="ru-RU" spc="7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информацию.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370840" indent="-358140" algn="l">
              <a:spcBef>
                <a:spcPts val="1175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Разные</a:t>
            </a:r>
            <a:r>
              <a:rPr lang="ru-RU" spc="14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сводки.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370840" indent="-358140" algn="l">
              <a:lnSpc>
                <a:spcPts val="2810"/>
              </a:lnSpc>
              <a:spcBef>
                <a:spcPts val="1175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Возможность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использовать</a:t>
            </a:r>
            <a:r>
              <a:rPr lang="ru-RU" spc="2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7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«</a:t>
            </a:r>
            <a:r>
              <a:rPr lang="ru-RU" spc="7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чужие»</a:t>
            </a:r>
            <a:r>
              <a:rPr lang="ru-RU" dirty="0" smtClean="0">
                <a:latin typeface="Circe" panose="020B0502020203020203" pitchFamily="34" charset="-52"/>
                <a:cs typeface="Arial"/>
              </a:rPr>
              <a:t> </a:t>
            </a:r>
            <a:r>
              <a:rPr lang="ru-RU" spc="5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сводки.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370840" indent="-358140" algn="l">
              <a:spcBef>
                <a:spcPts val="1175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Возможность накладывать</a:t>
            </a:r>
            <a:r>
              <a:rPr lang="ru-RU" spc="23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7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370840" indent="-358140" algn="l">
              <a:spcBef>
                <a:spcPts val="1175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3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Удобно </a:t>
            </a:r>
            <a:r>
              <a:rPr lang="ru-RU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</a:t>
            </a:r>
            <a:r>
              <a:rPr lang="ru-RU" spc="2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6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информативно.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71500" indent="-571500" algn="l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181" y="2399393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8" name="Shape 127"/>
          <p:cNvSpPr/>
          <p:nvPr/>
        </p:nvSpPr>
        <p:spPr>
          <a:xfrm>
            <a:off x="1463054" y="554874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9" name="Shape 127"/>
          <p:cNvSpPr/>
          <p:nvPr/>
        </p:nvSpPr>
        <p:spPr>
          <a:xfrm>
            <a:off x="1490874" y="617787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10" name="Shape 127"/>
          <p:cNvSpPr/>
          <p:nvPr/>
        </p:nvSpPr>
        <p:spPr>
          <a:xfrm>
            <a:off x="1509578" y="5684722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053934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80" y="2910524"/>
            <a:ext cx="9779359" cy="6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6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81" y="2947951"/>
            <a:ext cx="11120258" cy="59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4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7" y="3078352"/>
            <a:ext cx="8271053" cy="474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620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444447" y="3125343"/>
            <a:ext cx="8347253" cy="5218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779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6" y="3070224"/>
            <a:ext cx="8131353" cy="579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327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524181" y="2900641"/>
            <a:ext cx="7503087" cy="6671376"/>
          </a:xfrm>
          <a:prstGeom prst="rect">
            <a:avLst/>
          </a:prstGeom>
          <a:blipFill>
            <a:blip r:embed="rId2" cstate="print"/>
            <a:srcRect/>
            <a:stretch>
              <a:fillRect l="-411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099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63053" y="5471565"/>
            <a:ext cx="11325294" cy="1923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571500" indent="-571500" algn="l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Позволяют выйти за рамки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стандартных отчетов.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 pitchFamily="34" charset="-52"/>
            </a:endParaRPr>
          </a:p>
          <a:p>
            <a:pPr marL="571500" indent="-571500" algn="l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Возможность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делиться отчетами с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другими людьми.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 pitchFamily="34" charset="-52"/>
            </a:endParaRPr>
          </a:p>
          <a:p>
            <a:pPr marL="571500" indent="-571500" algn="l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Удобно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получать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 pitchFamily="34" charset="-52"/>
              </a:rPr>
              <a:t>данные.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181" y="3288393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8" name="Shape 127"/>
          <p:cNvSpPr/>
          <p:nvPr/>
        </p:nvSpPr>
        <p:spPr>
          <a:xfrm>
            <a:off x="1463054" y="554874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9" name="Shape 127"/>
          <p:cNvSpPr/>
          <p:nvPr/>
        </p:nvSpPr>
        <p:spPr>
          <a:xfrm>
            <a:off x="1490874" y="617787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10" name="Shape 127"/>
          <p:cNvSpPr/>
          <p:nvPr/>
        </p:nvSpPr>
        <p:spPr>
          <a:xfrm>
            <a:off x="1509578" y="5684722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lang="ru-RU" cap="none" dirty="0"/>
          </a:p>
        </p:txBody>
      </p:sp>
      <p:sp>
        <p:nvSpPr>
          <p:cNvPr id="12" name="Shape 124"/>
          <p:cNvSpPr/>
          <p:nvPr/>
        </p:nvSpPr>
        <p:spPr>
          <a:xfrm>
            <a:off x="1463053" y="3519699"/>
            <a:ext cx="10010787" cy="142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825500">
              <a:lnSpc>
                <a:spcPct val="90000"/>
              </a:lnSpc>
              <a:defRPr sz="5000" b="1" cap="all" spc="0">
                <a:solidFill>
                  <a:srgbClr val="445160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 </a:t>
            </a:r>
            <a:r>
              <a:rPr lang="en-US" dirty="0" smtClean="0">
                <a:latin typeface="Circe Extra Bold" panose="020B0802020203020203" pitchFamily="34" charset="-52"/>
              </a:rPr>
              <a:t>Google analytics</a:t>
            </a:r>
            <a:endParaRPr dirty="0"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4670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7" y="3096259"/>
            <a:ext cx="8550453" cy="5920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502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1524181" y="3033267"/>
            <a:ext cx="6160670" cy="6538749"/>
          </a:xfrm>
          <a:prstGeom prst="rect">
            <a:avLst/>
          </a:prstGeom>
          <a:blipFill>
            <a:blip r:embed="rId2" cstate="print"/>
            <a:srcRect/>
            <a:stretch>
              <a:fillRect l="-30739" r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003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7" y="3063620"/>
            <a:ext cx="8563153" cy="6093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045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444446" y="3288283"/>
            <a:ext cx="8575853" cy="5550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213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сводки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524181" y="3271869"/>
            <a:ext cx="11063410" cy="5405204"/>
          </a:xfrm>
          <a:prstGeom prst="rect">
            <a:avLst/>
          </a:prstGeom>
          <a:blipFill>
            <a:blip r:embed="rId2" cstate="print"/>
            <a:srcRect/>
            <a:stretch>
              <a:fillRect l="-1730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378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0" y="0"/>
            <a:ext cx="13004801" cy="9753601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algn="l" defTabSz="449262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524181" y="3796393"/>
            <a:ext cx="690002" cy="1"/>
          </a:xfrm>
          <a:prstGeom prst="line">
            <a:avLst/>
          </a:prstGeom>
          <a:ln w="88900">
            <a:solidFill>
              <a:srgbClr val="FDFFF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half" idx="4294967295"/>
          </p:nvPr>
        </p:nvSpPr>
        <p:spPr>
          <a:xfrm>
            <a:off x="1493219" y="4095712"/>
            <a:ext cx="10748544" cy="37160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defTabSz="449262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11200" algn="l"/>
                <a:tab pos="965200" algn="l"/>
                <a:tab pos="1143000" algn="l"/>
                <a:tab pos="1727200" algn="l"/>
                <a:tab pos="2298700" algn="l"/>
                <a:tab pos="2882900" algn="l"/>
                <a:tab pos="3467100" algn="l"/>
                <a:tab pos="4038600" algn="l"/>
                <a:tab pos="4610100" algn="l"/>
                <a:tab pos="5207000" algn="l"/>
                <a:tab pos="5778500" algn="l"/>
                <a:tab pos="6375400" algn="l"/>
                <a:tab pos="6946900" algn="l"/>
                <a:tab pos="7518400" algn="l"/>
                <a:tab pos="8102600" algn="l"/>
                <a:tab pos="8686800" algn="l"/>
                <a:tab pos="9258300" algn="l"/>
                <a:tab pos="9842500" algn="l"/>
                <a:tab pos="10414000" algn="l"/>
                <a:tab pos="11010900" algn="l"/>
                <a:tab pos="11582400" algn="l"/>
              </a:tabLst>
              <a:defRPr sz="7000" b="1" cap="all">
                <a:solidFill>
                  <a:srgbClr val="FFFFF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pPr lvl="0" defTabSz="400736">
              <a:lnSpc>
                <a:spcPct val="100000"/>
              </a:lnSpc>
              <a:spcBef>
                <a:spcPct val="0"/>
              </a:spcBef>
              <a:tabLst/>
              <a:defRPr/>
            </a:pPr>
            <a:r>
              <a:rPr lang="ru-RU" sz="7200" dirty="0" smtClean="0">
                <a:latin typeface="Circe Extra Bold" panose="020B0802020203020203" pitchFamily="34" charset="-52"/>
                <a:cs typeface="AvantGardeGothicBkITC Reg"/>
              </a:rPr>
              <a:t>сегменты</a:t>
            </a:r>
            <a:endParaRPr lang="en-US" sz="7200" kern="1200" dirty="0">
              <a:solidFill>
                <a:schemeClr val="bg1"/>
              </a:solidFill>
              <a:latin typeface="Circe Extra Bold" panose="020B0802020203020203" pitchFamily="34" charset="-52"/>
              <a:cs typeface="AvantGardeGothicBkITC Reg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3" y="714521"/>
            <a:ext cx="2912170" cy="6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52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463054" y="3519699"/>
            <a:ext cx="9453762" cy="142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825500">
              <a:lnSpc>
                <a:spcPct val="90000"/>
              </a:lnSpc>
              <a:defRPr sz="5000" b="1" cap="all" spc="0">
                <a:solidFill>
                  <a:srgbClr val="445160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463054" y="4941480"/>
            <a:ext cx="10884765" cy="351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12700" algn="l">
              <a:spcBef>
                <a:spcPts val="95"/>
              </a:spcBef>
              <a:buClr>
                <a:srgbClr val="92D050"/>
              </a:buClr>
            </a:pP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 </a:t>
            </a:r>
            <a:r>
              <a:rPr lang="ru-RU" spc="-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–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определенный </a:t>
            </a:r>
            <a:r>
              <a:rPr lang="ru-RU" spc="3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срез</a:t>
            </a:r>
            <a:r>
              <a:rPr lang="ru-RU" spc="81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данных.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algn="l">
              <a:spcBef>
                <a:spcPts val="20"/>
              </a:spcBef>
              <a:buClr>
                <a:srgbClr val="92D050"/>
              </a:buClr>
            </a:pPr>
            <a:endParaRPr lang="ru-RU" sz="4000" dirty="0">
              <a:latin typeface="Circe" panose="020B0502020203020203" pitchFamily="34" charset="-52"/>
              <a:cs typeface="Times New Roman"/>
            </a:endParaRPr>
          </a:p>
          <a:p>
            <a:pPr marL="12700" marR="5080" algn="l">
              <a:buClr>
                <a:srgbClr val="92D050"/>
              </a:buClr>
            </a:pPr>
            <a:r>
              <a:rPr lang="ru-RU" spc="-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 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веб-аналитике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используется </a:t>
            </a:r>
            <a:r>
              <a:rPr lang="ru-RU" spc="4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для </a:t>
            </a:r>
            <a:r>
              <a:rPr lang="ru-RU" spc="5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выделения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конкретной части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аудитории </a:t>
            </a:r>
            <a:r>
              <a:rPr lang="ru-RU" spc="4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для </a:t>
            </a:r>
            <a:r>
              <a:rPr lang="ru-RU" spc="4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более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детального</a:t>
            </a:r>
            <a:r>
              <a:rPr lang="ru-RU" spc="5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анализа.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71500" indent="-571500" algn="l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181" y="3288393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8" name="Shape 127"/>
          <p:cNvSpPr/>
          <p:nvPr/>
        </p:nvSpPr>
        <p:spPr>
          <a:xfrm>
            <a:off x="1463054" y="554874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9" name="Shape 127"/>
          <p:cNvSpPr/>
          <p:nvPr/>
        </p:nvSpPr>
        <p:spPr>
          <a:xfrm>
            <a:off x="1490874" y="617787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10" name="Shape 127"/>
          <p:cNvSpPr/>
          <p:nvPr/>
        </p:nvSpPr>
        <p:spPr>
          <a:xfrm>
            <a:off x="1509578" y="5684722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684334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463054" y="1957599"/>
            <a:ext cx="9453762" cy="142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 defTabSz="825500">
              <a:lnSpc>
                <a:spcPct val="90000"/>
              </a:lnSpc>
              <a:defRPr sz="5000" b="1" cap="all" spc="0">
                <a:solidFill>
                  <a:srgbClr val="445160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r>
              <a:rPr lang="ru-RU" dirty="0" smtClean="0">
                <a:latin typeface="Circe Extra Bold" panose="020B0802020203020203" pitchFamily="34" charset="-52"/>
              </a:rPr>
              <a:t>Сегменты </a:t>
            </a:r>
            <a:r>
              <a:rPr lang="en-US" dirty="0" smtClean="0">
                <a:latin typeface="Circe Extra Bold" panose="020B0802020203020203" pitchFamily="34" charset="-52"/>
              </a:rPr>
              <a:t>google analytics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490874" y="3655846"/>
            <a:ext cx="11125196" cy="558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584201" indent="-571500" algn="l">
              <a:spcBef>
                <a:spcPts val="95"/>
              </a:spcBef>
              <a:buClr>
                <a:srgbClr val="6CB33E"/>
              </a:buClr>
              <a:buSzPct val="129545"/>
              <a:buFont typeface="Arial" panose="020B0604020202020204" pitchFamily="34" charset="0"/>
              <a:buChar char="•"/>
              <a:tabLst>
                <a:tab pos="527685" algn="l"/>
                <a:tab pos="528320" algn="l"/>
              </a:tabLst>
            </a:pP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Позволяют выделять </a:t>
            </a:r>
            <a:r>
              <a:rPr lang="ru-RU" spc="4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для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анализа</a:t>
            </a:r>
            <a:r>
              <a:rPr lang="ru-RU" spc="20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конкретную</a:t>
            </a:r>
            <a:r>
              <a:rPr lang="en-US" dirty="0" smtClean="0">
                <a:latin typeface="Circe" panose="020B0502020203020203" pitchFamily="34" charset="-52"/>
                <a:cs typeface="Arial"/>
              </a:rPr>
              <a:t> </a:t>
            </a:r>
            <a:r>
              <a:rPr lang="ru-RU" spc="5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часть</a:t>
            </a:r>
            <a:r>
              <a:rPr lang="ru-RU" spc="21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аудитории.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84201" indent="-571500" algn="l">
              <a:spcBef>
                <a:spcPts val="675"/>
              </a:spcBef>
              <a:buClr>
                <a:srgbClr val="6CB33E"/>
              </a:buClr>
              <a:buSzPct val="129545"/>
              <a:buFont typeface="Arial" panose="020B0604020202020204" pitchFamily="34" charset="0"/>
              <a:buChar char="•"/>
              <a:tabLst>
                <a:tab pos="527685" algn="l"/>
                <a:tab pos="528320" algn="l"/>
              </a:tabLst>
            </a:pP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Сравнивать различные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аудитории между</a:t>
            </a:r>
            <a:r>
              <a:rPr lang="ru-RU" spc="20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6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собой.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84201" indent="-571500" algn="l">
              <a:spcBef>
                <a:spcPts val="670"/>
              </a:spcBef>
              <a:buClr>
                <a:srgbClr val="6CB33E"/>
              </a:buClr>
              <a:buSzPct val="129545"/>
              <a:buFont typeface="Arial" panose="020B0604020202020204" pitchFamily="34" charset="0"/>
              <a:buChar char="•"/>
              <a:tabLst>
                <a:tab pos="527685" algn="l"/>
                <a:tab pos="528320" algn="l"/>
              </a:tabLst>
            </a:pP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Сегменты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будут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«ходить»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за </a:t>
            </a:r>
            <a:r>
              <a:rPr lang="ru-RU" spc="4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вами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по</a:t>
            </a:r>
            <a:r>
              <a:rPr lang="ru-RU" spc="4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3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отчетам.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84201" marR="887730" indent="-571500" algn="l">
              <a:spcBef>
                <a:spcPts val="1200"/>
              </a:spcBef>
              <a:buClr>
                <a:srgbClr val="6CB33E"/>
              </a:buClr>
              <a:buSzPct val="129545"/>
              <a:buFont typeface="Arial" panose="020B0604020202020204" pitchFamily="34" charset="0"/>
              <a:buChar char="•"/>
              <a:tabLst>
                <a:tab pos="527685" algn="l"/>
                <a:tab pos="528320" algn="l"/>
              </a:tabLst>
            </a:pP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Запустить </a:t>
            </a:r>
            <a:r>
              <a:rPr lang="ru-RU" spc="60" dirty="0" err="1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ремаркетинговые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кампании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на 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определенный</a:t>
            </a:r>
            <a:r>
              <a:rPr lang="ru-RU" spc="229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84201" indent="-571500" algn="l">
              <a:spcBef>
                <a:spcPts val="670"/>
              </a:spcBef>
              <a:buClr>
                <a:srgbClr val="6CB33E"/>
              </a:buClr>
              <a:buSzPct val="129545"/>
              <a:buFont typeface="Arial" panose="020B0604020202020204" pitchFamily="34" charset="0"/>
              <a:buChar char="•"/>
              <a:tabLst>
                <a:tab pos="527685" algn="l"/>
                <a:tab pos="528320" algn="l"/>
              </a:tabLst>
            </a:pP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Выгружать данные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по</a:t>
            </a:r>
            <a:r>
              <a:rPr lang="ru-RU" spc="52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6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интересующим</a:t>
            </a:r>
            <a:r>
              <a:rPr lang="en-US" dirty="0" smtClean="0"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сегментам.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71500" indent="-571500" algn="l"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181" y="1726293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8" name="Shape 127"/>
          <p:cNvSpPr/>
          <p:nvPr/>
        </p:nvSpPr>
        <p:spPr>
          <a:xfrm>
            <a:off x="1463054" y="554874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9" name="Shape 127"/>
          <p:cNvSpPr/>
          <p:nvPr/>
        </p:nvSpPr>
        <p:spPr>
          <a:xfrm>
            <a:off x="1490874" y="6177878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dirty="0"/>
          </a:p>
        </p:txBody>
      </p:sp>
      <p:sp>
        <p:nvSpPr>
          <p:cNvPr id="10" name="Shape 127"/>
          <p:cNvSpPr/>
          <p:nvPr/>
        </p:nvSpPr>
        <p:spPr>
          <a:xfrm>
            <a:off x="1509578" y="5684722"/>
            <a:ext cx="10265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90000"/>
              </a:lnSpc>
              <a:defRPr sz="32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lvl1pPr>
          </a:lstStyle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855131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6425" y="3162680"/>
            <a:ext cx="7798691" cy="5689220"/>
          </a:xfrm>
          <a:prstGeom prst="rect">
            <a:avLst/>
          </a:prstGeom>
          <a:blipFill>
            <a:blip r:embed="rId2" cstate="print"/>
            <a:srcRect/>
            <a:stretch>
              <a:fillRect l="-22641" r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404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575883" y="3008502"/>
            <a:ext cx="7340101" cy="6160897"/>
          </a:xfrm>
          <a:prstGeom prst="rect">
            <a:avLst/>
          </a:prstGeom>
          <a:blipFill>
            <a:blip r:embed="rId2" cstate="print"/>
            <a:srcRect/>
            <a:stretch>
              <a:fillRect l="-2167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585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444447" y="3646043"/>
            <a:ext cx="8109770" cy="537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311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7" y="2990548"/>
            <a:ext cx="9393117" cy="5543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118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81" y="3128757"/>
            <a:ext cx="9676190" cy="4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8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Shape 125"/>
          <p:cNvSpPr/>
          <p:nvPr/>
        </p:nvSpPr>
        <p:spPr>
          <a:xfrm>
            <a:off x="1490874" y="3323270"/>
            <a:ext cx="10779746" cy="558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/>
            <a:r>
              <a:rPr lang="ru-RU" sz="3000" dirty="0">
                <a:latin typeface="Circe" panose="020B0502020203020203" pitchFamily="34" charset="-52"/>
              </a:rPr>
              <a:t>Пользовательская модель </a:t>
            </a:r>
            <a:r>
              <a:rPr lang="ru-RU" sz="3000" dirty="0" smtClean="0">
                <a:latin typeface="Circe" panose="020B0502020203020203" pitchFamily="34" charset="-52"/>
              </a:rPr>
              <a:t>сегментов состоит </a:t>
            </a:r>
            <a:r>
              <a:rPr lang="ru-RU" sz="3000" dirty="0">
                <a:latin typeface="Circe" panose="020B0502020203020203" pitchFamily="34" charset="-52"/>
              </a:rPr>
              <a:t>из </a:t>
            </a:r>
            <a:r>
              <a:rPr lang="ru-RU" sz="3000" dirty="0" smtClean="0">
                <a:latin typeface="Circe" panose="020B0502020203020203" pitchFamily="34" charset="-52"/>
              </a:rPr>
              <a:t>двух компонентов:</a:t>
            </a:r>
            <a:endParaRPr lang="en-US" sz="3000" dirty="0" smtClean="0">
              <a:latin typeface="Circe" panose="020B0502020203020203" pitchFamily="34" charset="-52"/>
            </a:endParaRPr>
          </a:p>
          <a:p>
            <a:pPr algn="l"/>
            <a:endParaRPr lang="ru-RU" sz="3000" dirty="0">
              <a:latin typeface="Circe" panose="020B0502020203020203" pitchFamily="34" charset="-52"/>
            </a:endParaRPr>
          </a:p>
          <a:p>
            <a:pPr algn="l"/>
            <a:r>
              <a:rPr lang="ru-RU" sz="3000" b="1" dirty="0">
                <a:latin typeface="Circe" panose="020B0502020203020203" pitchFamily="34" charset="-52"/>
              </a:rPr>
              <a:t>Пользователи</a:t>
            </a:r>
            <a:r>
              <a:rPr lang="ru-RU" sz="3000" dirty="0">
                <a:latin typeface="Circe" panose="020B0502020203020203" pitchFamily="34" charset="-52"/>
              </a:rPr>
              <a:t> – </a:t>
            </a:r>
            <a:r>
              <a:rPr lang="ru-RU" sz="3000" dirty="0" smtClean="0">
                <a:latin typeface="Circe" panose="020B0502020203020203" pitchFamily="34" charset="-52"/>
              </a:rPr>
              <a:t>глобальный уровень. Действие по условиям любого из сеансов пользователя будет отражено в сегменте.</a:t>
            </a:r>
            <a:endParaRPr lang="en-US" sz="3000" dirty="0" smtClean="0">
              <a:latin typeface="Circe" panose="020B0502020203020203" pitchFamily="34" charset="-52"/>
            </a:endParaRPr>
          </a:p>
          <a:p>
            <a:pPr algn="l"/>
            <a:endParaRPr lang="ru-RU" sz="3000" dirty="0">
              <a:latin typeface="Circe" panose="020B0502020203020203" pitchFamily="34" charset="-52"/>
            </a:endParaRPr>
          </a:p>
          <a:p>
            <a:pPr algn="l"/>
            <a:r>
              <a:rPr lang="ru-RU" sz="3000" b="1" dirty="0">
                <a:latin typeface="Circe" panose="020B0502020203020203" pitchFamily="34" charset="-52"/>
              </a:rPr>
              <a:t>Сеансы</a:t>
            </a:r>
            <a:r>
              <a:rPr lang="ru-RU" sz="3000" dirty="0">
                <a:latin typeface="Circe" panose="020B0502020203020203" pitchFamily="34" charset="-52"/>
              </a:rPr>
              <a:t> – л</a:t>
            </a:r>
            <a:r>
              <a:rPr lang="ru-RU" sz="3000" dirty="0" smtClean="0">
                <a:latin typeface="Circe" panose="020B0502020203020203" pitchFamily="34" charset="-52"/>
              </a:rPr>
              <a:t>окальный уровень. Действие по условиям определенного сеанса будет отражено в сегменте.</a:t>
            </a:r>
            <a:endParaRPr lang="en-US" sz="3000" dirty="0" smtClean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9749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7" y="3090244"/>
            <a:ext cx="9471752" cy="535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438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524180" y="3097402"/>
            <a:ext cx="9105719" cy="5670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24181" y="6045788"/>
            <a:ext cx="6970462" cy="1777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pc="-5" dirty="0" err="1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Фича</a:t>
            </a:r>
            <a:r>
              <a:rPr lang="ru-RU" spc="-5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:</a:t>
            </a:r>
            <a:endParaRPr lang="ru-RU" dirty="0">
              <a:solidFill>
                <a:schemeClr val="tx1"/>
              </a:solidFill>
              <a:latin typeface="Circe" panose="020B0502020203020203" pitchFamily="34" charset="-52"/>
              <a:cs typeface="Calibri"/>
            </a:endParaRPr>
          </a:p>
          <a:p>
            <a:pPr marL="12700" marR="5080" algn="l"/>
            <a:r>
              <a:rPr lang="ru-RU" spc="-5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Данные </a:t>
            </a: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в </a:t>
            </a:r>
            <a:r>
              <a:rPr lang="ru-RU" spc="-5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окне сводки </a:t>
            </a: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не </a:t>
            </a:r>
            <a:r>
              <a:rPr lang="ru-RU" spc="-10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содержат  </a:t>
            </a:r>
            <a:r>
              <a:rPr lang="ru-RU" spc="-5" dirty="0" err="1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семплинг</a:t>
            </a:r>
            <a:endParaRPr lang="ru-RU" dirty="0">
              <a:solidFill>
                <a:schemeClr val="tx1"/>
              </a:solidFill>
              <a:latin typeface="Circe" panose="020B0502020203020203" pitchFamily="34" charset="-52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47" y="7766834"/>
            <a:ext cx="6525324" cy="10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5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40" y="3224178"/>
            <a:ext cx="9076190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2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444446" y="3195066"/>
            <a:ext cx="8795191" cy="5809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448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1444447" y="3086950"/>
            <a:ext cx="7911402" cy="628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565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444446" y="3162678"/>
            <a:ext cx="7623353" cy="532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44447" y="8656956"/>
            <a:ext cx="103284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pc="-15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Сходим </a:t>
            </a: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в </a:t>
            </a:r>
            <a:r>
              <a:rPr lang="ru-RU" spc="-10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другой </a:t>
            </a:r>
            <a:r>
              <a:rPr lang="ru-RU" spc="-20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отчет. </a:t>
            </a:r>
            <a:r>
              <a:rPr lang="ru-RU" spc="-5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Сегмент всё еще </a:t>
            </a: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с</a:t>
            </a:r>
            <a:r>
              <a:rPr lang="ru-RU" spc="25" dirty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 </a:t>
            </a:r>
            <a:r>
              <a:rPr lang="ru-RU" spc="-5" dirty="0" smtClean="0">
                <a:solidFill>
                  <a:schemeClr val="tx1"/>
                </a:solidFill>
                <a:latin typeface="Circe" panose="020B0502020203020203" pitchFamily="34" charset="-52"/>
                <a:cs typeface="Calibri"/>
              </a:rPr>
              <a:t>нами</a:t>
            </a:r>
            <a:endParaRPr lang="ru-RU" dirty="0">
              <a:solidFill>
                <a:schemeClr val="tx1"/>
              </a:solidFill>
              <a:latin typeface="Circe" panose="020B0502020203020203" pitchFamily="34" charset="-5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577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7" y="2935730"/>
            <a:ext cx="10966670" cy="594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974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81" y="3678460"/>
            <a:ext cx="7106252" cy="58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04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сегменты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444446" y="3073654"/>
            <a:ext cx="9913453" cy="5930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7073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524181" y="25475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452914" y="2708499"/>
            <a:ext cx="10098971" cy="111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Важно помнить!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2913" y="3983638"/>
            <a:ext cx="11110148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27685" indent="-514984" algn="l">
              <a:spcBef>
                <a:spcPts val="375"/>
              </a:spcBef>
              <a:buClr>
                <a:srgbClr val="6CB33E"/>
              </a:buClr>
              <a:buSzPct val="128571"/>
              <a:buChar char="•"/>
              <a:tabLst>
                <a:tab pos="527685" algn="l"/>
                <a:tab pos="528320" algn="l"/>
              </a:tabLst>
            </a:pP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До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4х 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сегментов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на </a:t>
            </a:r>
            <a:r>
              <a:rPr lang="ru-RU" spc="3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один</a:t>
            </a:r>
            <a:r>
              <a:rPr lang="ru-RU" spc="7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2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отчет.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27685" indent="-514984" algn="l">
              <a:spcBef>
                <a:spcPts val="1195"/>
              </a:spcBef>
              <a:buClr>
                <a:srgbClr val="6CB33E"/>
              </a:buClr>
              <a:buSzPct val="128571"/>
              <a:buChar char="•"/>
              <a:tabLst>
                <a:tab pos="527685" algn="l"/>
                <a:tab pos="528320" algn="l"/>
              </a:tabLst>
            </a:pP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Данные </a:t>
            </a:r>
            <a:r>
              <a:rPr lang="ru-RU" spc="-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сводке </a:t>
            </a:r>
            <a:r>
              <a:rPr lang="ru-RU" spc="1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без</a:t>
            </a:r>
            <a:r>
              <a:rPr lang="ru-RU" spc="77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65" dirty="0" err="1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семплирования</a:t>
            </a:r>
            <a:r>
              <a:rPr lang="ru-RU" spc="6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527685" marR="5080" indent="-514984" algn="l">
              <a:spcBef>
                <a:spcPts val="1200"/>
              </a:spcBef>
              <a:buClr>
                <a:srgbClr val="6CB33E"/>
              </a:buClr>
              <a:buSzPct val="128571"/>
              <a:buChar char="•"/>
              <a:tabLst>
                <a:tab pos="527685" algn="l"/>
                <a:tab pos="528320" algn="l"/>
              </a:tabLst>
            </a:pPr>
            <a:r>
              <a:rPr lang="ru-RU" spc="2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Вы </a:t>
            </a:r>
            <a:r>
              <a:rPr lang="ru-RU" spc="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можете </a:t>
            </a:r>
            <a:r>
              <a:rPr lang="ru-RU" spc="60" dirty="0" err="1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расшарить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доступ </a:t>
            </a:r>
            <a:r>
              <a:rPr lang="ru-RU" spc="-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к 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существующему </a:t>
            </a:r>
            <a:r>
              <a:rPr lang="ru-RU" spc="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сегменту </a:t>
            </a:r>
            <a:r>
              <a:rPr lang="ru-RU" spc="4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или 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добавить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уже </a:t>
            </a:r>
            <a:r>
              <a:rPr lang="ru-RU" spc="3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готовый 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 </a:t>
            </a:r>
            <a:r>
              <a:rPr lang="ru-RU" spc="-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к</a:t>
            </a:r>
            <a:r>
              <a:rPr lang="ru-RU" spc="1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3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себе.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irce" panose="020B0502020203020203" pitchFamily="34" charset="-5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2343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0" y="0"/>
            <a:ext cx="13004801" cy="9753601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algn="l" defTabSz="449262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524181" y="3796393"/>
            <a:ext cx="690002" cy="1"/>
          </a:xfrm>
          <a:prstGeom prst="line">
            <a:avLst/>
          </a:prstGeom>
          <a:ln w="88900">
            <a:solidFill>
              <a:srgbClr val="FDFFF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4294967295"/>
          </p:nvPr>
        </p:nvSpPr>
        <p:spPr>
          <a:xfrm>
            <a:off x="1493219" y="4091478"/>
            <a:ext cx="10524609" cy="323759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 defTabSz="449262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11200" algn="l"/>
                <a:tab pos="965200" algn="l"/>
                <a:tab pos="1143000" algn="l"/>
                <a:tab pos="1727200" algn="l"/>
                <a:tab pos="2298700" algn="l"/>
                <a:tab pos="2882900" algn="l"/>
                <a:tab pos="3467100" algn="l"/>
                <a:tab pos="4038600" algn="l"/>
                <a:tab pos="4610100" algn="l"/>
                <a:tab pos="5207000" algn="l"/>
                <a:tab pos="5778500" algn="l"/>
                <a:tab pos="6375400" algn="l"/>
                <a:tab pos="6946900" algn="l"/>
                <a:tab pos="7518400" algn="l"/>
                <a:tab pos="8102600" algn="l"/>
                <a:tab pos="8686800" algn="l"/>
                <a:tab pos="9258300" algn="l"/>
                <a:tab pos="9842500" algn="l"/>
                <a:tab pos="10414000" algn="l"/>
                <a:tab pos="11010900" algn="l"/>
                <a:tab pos="11582400" algn="l"/>
              </a:tabLst>
              <a:defRPr sz="7000" b="1" cap="all">
                <a:solidFill>
                  <a:srgbClr val="FFFFF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Специальные оповещения</a:t>
            </a:r>
          </a:p>
          <a:p>
            <a:pPr marL="0" indent="0" defTabSz="449262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11200" algn="l"/>
                <a:tab pos="965200" algn="l"/>
                <a:tab pos="1143000" algn="l"/>
                <a:tab pos="1727200" algn="l"/>
                <a:tab pos="2298700" algn="l"/>
                <a:tab pos="2882900" algn="l"/>
                <a:tab pos="3467100" algn="l"/>
                <a:tab pos="4038600" algn="l"/>
                <a:tab pos="4610100" algn="l"/>
                <a:tab pos="5207000" algn="l"/>
                <a:tab pos="5778500" algn="l"/>
                <a:tab pos="6375400" algn="l"/>
                <a:tab pos="6946900" algn="l"/>
                <a:tab pos="7518400" algn="l"/>
                <a:tab pos="8102600" algn="l"/>
                <a:tab pos="8686800" algn="l"/>
                <a:tab pos="9258300" algn="l"/>
                <a:tab pos="9842500" algn="l"/>
                <a:tab pos="10414000" algn="l"/>
                <a:tab pos="11010900" algn="l"/>
                <a:tab pos="11582400" algn="l"/>
              </a:tabLst>
              <a:defRPr sz="7000" b="1" cap="all">
                <a:solidFill>
                  <a:srgbClr val="FFFFF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endParaRPr lang="ru-RU" dirty="0">
              <a:latin typeface="Circe Extra Bold" panose="020B0802020203020203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3" y="714521"/>
            <a:ext cx="2912170" cy="6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72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524181" y="25475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452914" y="2708499"/>
            <a:ext cx="10098971" cy="2934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445160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Специальные оповещения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2914" y="4175762"/>
            <a:ext cx="10977625" cy="2008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70840" indent="-358140" algn="l">
              <a:spcBef>
                <a:spcPts val="95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Информируют </a:t>
            </a:r>
            <a:r>
              <a:rPr lang="ru-RU" spc="-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 </a:t>
            </a:r>
            <a:r>
              <a:rPr lang="ru-RU" spc="2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всех </a:t>
            </a:r>
            <a:r>
              <a:rPr lang="ru-RU" spc="6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изменениях</a:t>
            </a:r>
            <a:r>
              <a:rPr lang="ru-RU" spc="7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-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 </a:t>
            </a:r>
            <a:r>
              <a:rPr lang="ru-RU" spc="6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аккаунте </a:t>
            </a:r>
            <a:r>
              <a:rPr lang="ru-RU" spc="55" dirty="0" err="1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Google</a:t>
            </a:r>
            <a:r>
              <a:rPr lang="ru-RU" spc="2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60" dirty="0" err="1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Analytics</a:t>
            </a:r>
            <a:r>
              <a:rPr lang="ru-RU" spc="6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370840" indent="-358140" algn="l">
              <a:spcBef>
                <a:spcPts val="1800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4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Гибкая</a:t>
            </a:r>
            <a:r>
              <a:rPr lang="ru-RU" spc="20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7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настройка.</a:t>
            </a:r>
            <a:endParaRPr lang="ru-RU" dirty="0">
              <a:latin typeface="Circe" panose="020B0502020203020203" pitchFamily="34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023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оповещения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444446" y="3291966"/>
            <a:ext cx="9696065" cy="591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815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оповещения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4447" y="3036822"/>
            <a:ext cx="10959576" cy="5014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197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оповещения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444446" y="3198622"/>
            <a:ext cx="10977149" cy="4599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205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оповещения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4446" y="3148330"/>
            <a:ext cx="11034223" cy="403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347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оповещения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444446" y="2985643"/>
            <a:ext cx="10970581" cy="4126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278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оповещения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4447" y="3122494"/>
            <a:ext cx="10863276" cy="4129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5318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51" y="3657600"/>
            <a:ext cx="8819695" cy="59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09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524181" y="25475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452914" y="2708499"/>
            <a:ext cx="10098971" cy="2934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445160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Ярлыки (сохраненные отчеты)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181" y="4292011"/>
            <a:ext cx="10872768" cy="3023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70840" indent="-358140" algn="l">
              <a:spcBef>
                <a:spcPts val="1905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Быстрый </a:t>
            </a:r>
            <a:r>
              <a:rPr lang="ru-RU" spc="3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переход </a:t>
            </a:r>
            <a:r>
              <a:rPr lang="ru-RU" spc="-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у </a:t>
            </a:r>
            <a:r>
              <a:rPr lang="ru-RU" spc="6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нужному</a:t>
            </a:r>
            <a:r>
              <a:rPr lang="ru-RU" spc="79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3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отчету.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370840" indent="-358140" algn="l">
              <a:spcBef>
                <a:spcPts val="1800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2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Удобное </a:t>
            </a: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создание</a:t>
            </a:r>
            <a:r>
              <a:rPr lang="ru-RU" spc="41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0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ярлыка.</a:t>
            </a:r>
            <a:endParaRPr lang="ru-RU" dirty="0">
              <a:latin typeface="Circe" panose="020B0502020203020203" pitchFamily="34" charset="-52"/>
              <a:cs typeface="Arial"/>
            </a:endParaRPr>
          </a:p>
          <a:p>
            <a:pPr marL="370840" indent="-358140" algn="l">
              <a:spcBef>
                <a:spcPts val="1800"/>
              </a:spcBef>
              <a:buClr>
                <a:srgbClr val="6CB33E"/>
              </a:buClr>
              <a:buChar char="•"/>
              <a:tabLst>
                <a:tab pos="370205" algn="l"/>
                <a:tab pos="370840" algn="l"/>
              </a:tabLst>
            </a:pPr>
            <a:r>
              <a:rPr lang="ru-RU" spc="5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Все 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настройки </a:t>
            </a:r>
            <a:r>
              <a:rPr lang="ru-RU" spc="2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отчета</a:t>
            </a:r>
            <a:r>
              <a:rPr lang="ru-RU" spc="53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сохраняются </a:t>
            </a:r>
            <a:r>
              <a:rPr lang="ru-RU" spc="3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(</a:t>
            </a:r>
            <a:r>
              <a:rPr lang="ru-RU" spc="3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фильтры, </a:t>
            </a:r>
            <a:r>
              <a:rPr lang="ru-RU" spc="6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сегменты,</a:t>
            </a:r>
            <a:r>
              <a:rPr lang="ru-RU" spc="430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 </a:t>
            </a:r>
            <a:r>
              <a:rPr lang="ru-RU" spc="55" dirty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параметры</a:t>
            </a:r>
            <a:r>
              <a:rPr lang="ru-RU" spc="55" dirty="0" smtClean="0">
                <a:solidFill>
                  <a:srgbClr val="45566A"/>
                </a:solidFill>
                <a:latin typeface="Circe" panose="020B0502020203020203" pitchFamily="34" charset="-52"/>
                <a:cs typeface="Arial"/>
              </a:rPr>
              <a:t>).</a:t>
            </a:r>
            <a:endParaRPr lang="ru-RU" dirty="0">
              <a:latin typeface="Circe" panose="020B0502020203020203" pitchFamily="34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21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ярлыки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1444447" y="3266566"/>
            <a:ext cx="9071153" cy="548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84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ярлыки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4447" y="3215766"/>
            <a:ext cx="10788756" cy="5166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07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9416386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ярлыки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444446" y="3075940"/>
            <a:ext cx="10653069" cy="5153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420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12982945" cy="9737209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315420" y="3700566"/>
            <a:ext cx="10373960" cy="2975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1312" indent="-341312" algn="l" defTabSz="449262">
              <a:lnSpc>
                <a:spcPct val="93000"/>
              </a:lnSpc>
              <a:tabLst>
                <a:tab pos="431800" algn="l"/>
                <a:tab pos="571500" algn="l"/>
                <a:tab pos="1143000" algn="l"/>
                <a:tab pos="1727200" algn="l"/>
                <a:tab pos="2298700" algn="l"/>
                <a:tab pos="2882900" algn="l"/>
                <a:tab pos="3467100" algn="l"/>
                <a:tab pos="4038600" algn="l"/>
                <a:tab pos="4610100" algn="l"/>
                <a:tab pos="5207000" algn="l"/>
                <a:tab pos="5778500" algn="l"/>
                <a:tab pos="6375400" algn="l"/>
                <a:tab pos="6946900" algn="l"/>
                <a:tab pos="7518400" algn="l"/>
                <a:tab pos="8102600" algn="l"/>
                <a:tab pos="8686800" algn="l"/>
                <a:tab pos="9258300" algn="l"/>
                <a:tab pos="9842500" algn="l"/>
                <a:tab pos="10414000" algn="l"/>
                <a:tab pos="11010900" algn="l"/>
                <a:tab pos="11582400" algn="l"/>
              </a:tabLst>
              <a:defRPr sz="8000" cap="all">
                <a:solidFill>
                  <a:srgbClr val="FFFFFF"/>
                </a:solidFill>
                <a:latin typeface="PFBeauSansPro-Bold"/>
                <a:ea typeface="PFBeauSansPro-Bold"/>
                <a:cs typeface="PFBeauSansPro-Bold"/>
                <a:sym typeface="PFBeauSansPro-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ru-RU" sz="8000" cap="all" dirty="0" smtClean="0">
                <a:solidFill>
                  <a:srgbClr val="FFFFFF"/>
                </a:solidFill>
                <a:latin typeface="Circe Extra Bold" panose="020B0802020203020203" pitchFamily="34" charset="-52"/>
              </a:rPr>
              <a:t>Вычисляемые 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ru-RU" sz="8000" cap="all" dirty="0" smtClean="0">
                <a:solidFill>
                  <a:srgbClr val="FFFFFF"/>
                </a:solidFill>
                <a:latin typeface="Circe Extra Bold" panose="020B0802020203020203" pitchFamily="34" charset="-52"/>
              </a:rPr>
              <a:t>показатели</a:t>
            </a:r>
            <a:endParaRPr sz="8000" cap="all" dirty="0">
              <a:solidFill>
                <a:srgbClr val="FFFFFF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1371514" y="2893294"/>
            <a:ext cx="792783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786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240792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 позволяют создавать новые показатели из текущих и добавлять их в отчеты: </a:t>
            </a:r>
            <a:endParaRPr sz="32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91081" y="4157151"/>
            <a:ext cx="964387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Рассчитывать и отображать в отчетах </a:t>
            </a:r>
            <a:r>
              <a:rPr lang="en-US" sz="28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CPO, </a:t>
            </a:r>
            <a:r>
              <a:rPr lang="ru-RU" sz="28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ДРР</a:t>
            </a:r>
            <a:r>
              <a:rPr lang="ru-RU" sz="2800" dirty="0">
                <a:solidFill>
                  <a:schemeClr val="tx1"/>
                </a:solidFill>
                <a:latin typeface="Circe Bold" panose="020B0602020203020203" pitchFamily="34" charset="-52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и </a:t>
            </a:r>
            <a:r>
              <a:rPr lang="ru-RU" sz="2800" dirty="0" err="1" smtClean="0">
                <a:solidFill>
                  <a:schemeClr val="tx1"/>
                </a:solidFill>
                <a:latin typeface="Circe Bold" panose="020B0602020203020203" pitchFamily="34" charset="-52"/>
              </a:rPr>
              <a:t>т.д</a:t>
            </a:r>
            <a:r>
              <a:rPr lang="en-US" sz="28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 </a:t>
            </a:r>
          </a:p>
          <a:p>
            <a:pPr algn="l" defTabSz="914400"/>
            <a:endParaRPr lang="ru-RU" sz="2800" dirty="0" smtClean="0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0135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45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</a:t>
            </a:r>
            <a:endParaRPr sz="45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165585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67" y="3250740"/>
            <a:ext cx="10334230" cy="5436601"/>
          </a:xfrm>
          <a:prstGeom prst="rect">
            <a:avLst/>
          </a:prstGeom>
        </p:spPr>
      </p:pic>
      <p:sp>
        <p:nvSpPr>
          <p:cNvPr id="10" name="Shape 1129"/>
          <p:cNvSpPr txBox="1"/>
          <p:nvPr/>
        </p:nvSpPr>
        <p:spPr>
          <a:xfrm>
            <a:off x="1391109" y="6707581"/>
            <a:ext cx="3378201" cy="1534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Вычисляемые показатели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1" name="Shape 1130"/>
          <p:cNvCxnSpPr>
            <a:stCxn id="12" idx="1"/>
            <a:endCxn id="10" idx="3"/>
          </p:cNvCxnSpPr>
          <p:nvPr/>
        </p:nvCxnSpPr>
        <p:spPr>
          <a:xfrm flipH="1">
            <a:off x="4769310" y="6707581"/>
            <a:ext cx="4258991" cy="76716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9028301" y="6490106"/>
            <a:ext cx="1871348" cy="43495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98981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1972491"/>
            <a:ext cx="10397067" cy="67688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45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</a:t>
            </a:r>
            <a:endParaRPr sz="45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1734566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7950816" y="5946691"/>
            <a:ext cx="3378201" cy="1534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Создаем вычисляемый показатель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690292"/>
            <a:ext cx="5637739" cy="2320619"/>
          </a:xfrm>
          <a:prstGeom prst="rect">
            <a:avLst/>
          </a:prstGeom>
        </p:spPr>
      </p:pic>
      <p:cxnSp>
        <p:nvCxnSpPr>
          <p:cNvPr id="11" name="Shape 1130"/>
          <p:cNvCxnSpPr>
            <a:endCxn id="10" idx="1"/>
          </p:cNvCxnSpPr>
          <p:nvPr/>
        </p:nvCxnSpPr>
        <p:spPr>
          <a:xfrm>
            <a:off x="4340351" y="3257487"/>
            <a:ext cx="3610465" cy="3456365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1469260" y="2822537"/>
            <a:ext cx="2871091" cy="43495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35929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1854926"/>
            <a:ext cx="10397067" cy="67570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45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</a:t>
            </a:r>
            <a:endParaRPr sz="45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1562157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8410837" y="2761471"/>
            <a:ext cx="2458159" cy="8437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Название показателя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2" y="2588919"/>
            <a:ext cx="6602571" cy="4973791"/>
          </a:xfrm>
          <a:prstGeom prst="rect">
            <a:avLst/>
          </a:prstGeom>
        </p:spPr>
      </p:pic>
      <p:cxnSp>
        <p:nvCxnSpPr>
          <p:cNvPr id="11" name="Shape 1130"/>
          <p:cNvCxnSpPr>
            <a:endCxn id="10" idx="1"/>
          </p:cNvCxnSpPr>
          <p:nvPr/>
        </p:nvCxnSpPr>
        <p:spPr>
          <a:xfrm>
            <a:off x="4425695" y="2985181"/>
            <a:ext cx="3985142" cy="198159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1291080" y="2692061"/>
            <a:ext cx="3134615" cy="5654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4" name="Shape 1129"/>
          <p:cNvSpPr txBox="1"/>
          <p:nvPr/>
        </p:nvSpPr>
        <p:spPr>
          <a:xfrm>
            <a:off x="8410837" y="3898328"/>
            <a:ext cx="2458159" cy="10394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Внешнее название</a:t>
            </a:r>
            <a:r>
              <a:rPr lang="en-US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 (</a:t>
            </a: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появится автоматически)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5" name="Shape 1130"/>
          <p:cNvCxnSpPr>
            <a:stCxn id="16" idx="3"/>
            <a:endCxn id="14" idx="1"/>
          </p:cNvCxnSpPr>
          <p:nvPr/>
        </p:nvCxnSpPr>
        <p:spPr>
          <a:xfrm>
            <a:off x="5193792" y="4300539"/>
            <a:ext cx="3217045" cy="11749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" name="Shape 1131"/>
          <p:cNvSpPr/>
          <p:nvPr/>
        </p:nvSpPr>
        <p:spPr>
          <a:xfrm>
            <a:off x="1366261" y="4017826"/>
            <a:ext cx="3827531" cy="5654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8" name="Shape 1129"/>
          <p:cNvSpPr txBox="1"/>
          <p:nvPr/>
        </p:nvSpPr>
        <p:spPr>
          <a:xfrm>
            <a:off x="8410838" y="5230863"/>
            <a:ext cx="2458158" cy="10704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Тип форматирования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9" name="Shape 1130"/>
          <p:cNvCxnSpPr>
            <a:stCxn id="20" idx="3"/>
            <a:endCxn id="18" idx="1"/>
          </p:cNvCxnSpPr>
          <p:nvPr/>
        </p:nvCxnSpPr>
        <p:spPr>
          <a:xfrm>
            <a:off x="3450336" y="5075815"/>
            <a:ext cx="4960502" cy="690289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Shape 1131"/>
          <p:cNvSpPr/>
          <p:nvPr/>
        </p:nvSpPr>
        <p:spPr>
          <a:xfrm>
            <a:off x="1366260" y="4928670"/>
            <a:ext cx="2084076" cy="29429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36" name="Shape 1129"/>
          <p:cNvSpPr txBox="1"/>
          <p:nvPr/>
        </p:nvSpPr>
        <p:spPr>
          <a:xfrm>
            <a:off x="8410838" y="6590102"/>
            <a:ext cx="2458158" cy="10704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Формула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37" name="Shape 1130"/>
          <p:cNvCxnSpPr/>
          <p:nvPr/>
        </p:nvCxnSpPr>
        <p:spPr>
          <a:xfrm>
            <a:off x="5559551" y="6323277"/>
            <a:ext cx="2851286" cy="771409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8" name="Shape 1131"/>
          <p:cNvSpPr/>
          <p:nvPr/>
        </p:nvSpPr>
        <p:spPr>
          <a:xfrm>
            <a:off x="1366258" y="6110107"/>
            <a:ext cx="4193293" cy="43333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40733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45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</a:t>
            </a:r>
            <a:endParaRPr sz="45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1822739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286933" y="3148661"/>
            <a:ext cx="964387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14400"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Тип форматирования может быть</a:t>
            </a:r>
            <a:r>
              <a:rPr lang="en-US" sz="30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: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Число с плавающей запятой.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Целое число.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Валюта.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Время.</a:t>
            </a:r>
          </a:p>
          <a:p>
            <a:pPr marL="457200" indent="-457200" algn="l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Circe Bold" panose="020B0602020203020203" pitchFamily="34" charset="-52"/>
              </a:rPr>
              <a:t>Проценты.</a:t>
            </a:r>
          </a:p>
        </p:txBody>
      </p:sp>
    </p:spTree>
    <p:extLst>
      <p:ext uri="{BB962C8B-B14F-4D97-AF65-F5344CB8AC3E}">
        <p14:creationId xmlns:p14="http://schemas.microsoft.com/office/powerpoint/2010/main" val="1823204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4447" y="3776472"/>
            <a:ext cx="8004353" cy="4846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735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459440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1998617"/>
            <a:ext cx="10397067" cy="67601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45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</a:t>
            </a:r>
            <a:endParaRPr sz="45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178205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7950816" y="5946691"/>
            <a:ext cx="3378201" cy="1534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Начинаем печатать и система начнет предлагать нам показатели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686240"/>
            <a:ext cx="5833671" cy="6055063"/>
          </a:xfrm>
          <a:prstGeom prst="rect">
            <a:avLst/>
          </a:prstGeom>
        </p:spPr>
      </p:pic>
      <p:cxnSp>
        <p:nvCxnSpPr>
          <p:cNvPr id="11" name="Shape 1130"/>
          <p:cNvCxnSpPr>
            <a:stCxn id="12" idx="3"/>
            <a:endCxn id="10" idx="1"/>
          </p:cNvCxnSpPr>
          <p:nvPr/>
        </p:nvCxnSpPr>
        <p:spPr>
          <a:xfrm flipV="1">
            <a:off x="5644896" y="6713852"/>
            <a:ext cx="2305920" cy="90897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1469260" y="6662482"/>
            <a:ext cx="4175636" cy="192068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lang="ru-RU" sz="1800" dirty="0" smtClean="0">
              <a:solidFill>
                <a:prstClr val="black"/>
              </a:solidFill>
              <a:latin typeface="Circe Bold" panose="020B0602020203020203" pitchFamily="34" charset="-52"/>
            </a:endParaRPr>
          </a:p>
          <a:p>
            <a:pPr defTabSz="914400"/>
            <a:endParaRPr sz="1800" dirty="0">
              <a:solidFill>
                <a:prstClr val="black"/>
              </a:solidFill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42658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40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</a:t>
            </a:r>
            <a:endParaRPr sz="40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8305799" y="7149971"/>
            <a:ext cx="3378201" cy="1534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Готовая формула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91" y="2715189"/>
            <a:ext cx="6742563" cy="4904811"/>
          </a:xfrm>
          <a:prstGeom prst="rect">
            <a:avLst/>
          </a:prstGeom>
        </p:spPr>
      </p:pic>
      <p:cxnSp>
        <p:nvCxnSpPr>
          <p:cNvPr id="11" name="Shape 1130"/>
          <p:cNvCxnSpPr>
            <a:stCxn id="12" idx="3"/>
            <a:endCxn id="10" idx="1"/>
          </p:cNvCxnSpPr>
          <p:nvPr/>
        </p:nvCxnSpPr>
        <p:spPr>
          <a:xfrm>
            <a:off x="5047488" y="7319150"/>
            <a:ext cx="3258311" cy="597982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1469260" y="7149971"/>
            <a:ext cx="3578228" cy="3383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80734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40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Вычисляемые показатели</a:t>
            </a:r>
            <a:endParaRPr sz="40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706957"/>
            <a:ext cx="8496300" cy="5210175"/>
          </a:xfrm>
          <a:prstGeom prst="rect">
            <a:avLst/>
          </a:prstGeom>
        </p:spPr>
      </p:pic>
      <p:sp>
        <p:nvSpPr>
          <p:cNvPr id="10" name="Shape 1129"/>
          <p:cNvSpPr txBox="1"/>
          <p:nvPr/>
        </p:nvSpPr>
        <p:spPr>
          <a:xfrm>
            <a:off x="8220455" y="7149971"/>
            <a:ext cx="3378201" cy="1534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Используем показатель в отчетах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1" name="Shape 1130"/>
          <p:cNvCxnSpPr>
            <a:stCxn id="12" idx="2"/>
            <a:endCxn id="10" idx="0"/>
          </p:cNvCxnSpPr>
          <p:nvPr/>
        </p:nvCxnSpPr>
        <p:spPr>
          <a:xfrm>
            <a:off x="8582942" y="6239512"/>
            <a:ext cx="1326614" cy="910459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7525966" y="5901154"/>
            <a:ext cx="2113951" cy="3383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534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86933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Выгрузка данных в </a:t>
            </a:r>
            <a:r>
              <a:rPr lang="en-US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Google Sheets </a:t>
            </a: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посредством </a:t>
            </a:r>
            <a:r>
              <a:rPr lang="en-US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API </a:t>
            </a: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позволяет упростить и автоматизировать сбор данных</a:t>
            </a:r>
            <a:endParaRPr sz="32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86933" y="1722467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86932" y="4063316"/>
            <a:ext cx="11038749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irce Bold" panose="020B0602020203020203" pitchFamily="34" charset="-52"/>
              </a:rPr>
              <a:t>Быстрая скорость выгрузки.</a:t>
            </a:r>
          </a:p>
          <a:p>
            <a:pPr marL="4572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irce Bold" panose="020B0602020203020203" pitchFamily="34" charset="-52"/>
              </a:rPr>
              <a:t>Не сложная настройка.</a:t>
            </a:r>
          </a:p>
          <a:p>
            <a:pPr marL="4572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irce Bold" panose="020B0602020203020203" pitchFamily="34" charset="-52"/>
              </a:rPr>
              <a:t>Автоматизация выгрузки.</a:t>
            </a:r>
          </a:p>
          <a:p>
            <a:pPr marL="4572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irce Bold" panose="020B0602020203020203" pitchFamily="34" charset="-52"/>
              </a:rPr>
              <a:t>Для выгрузки доступны почти все параметры и показатели.</a:t>
            </a:r>
            <a:endParaRPr lang="ru-RU" sz="2800" dirty="0">
              <a:latin typeface="Circe Bold" panose="020B0602020203020203" pitchFamily="34" charset="-52"/>
            </a:endParaRPr>
          </a:p>
          <a:p>
            <a:pPr marL="4572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irce Bold" panose="020B0602020203020203" pitchFamily="34" charset="-52"/>
              </a:rPr>
              <a:t>Бесплатно.</a:t>
            </a:r>
            <a:endParaRPr lang="ru-RU" sz="2800" dirty="0">
              <a:latin typeface="Circe Bold" panose="020B0602020203020203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642" y="459440"/>
            <a:ext cx="783040" cy="7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12982945" cy="9737209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315420" y="3700566"/>
            <a:ext cx="10373960" cy="2975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1312" indent="-341312" algn="l" defTabSz="449262">
              <a:lnSpc>
                <a:spcPct val="93000"/>
              </a:lnSpc>
              <a:tabLst>
                <a:tab pos="431800" algn="l"/>
                <a:tab pos="571500" algn="l"/>
                <a:tab pos="1143000" algn="l"/>
                <a:tab pos="1727200" algn="l"/>
                <a:tab pos="2298700" algn="l"/>
                <a:tab pos="2882900" algn="l"/>
                <a:tab pos="3467100" algn="l"/>
                <a:tab pos="4038600" algn="l"/>
                <a:tab pos="4610100" algn="l"/>
                <a:tab pos="5207000" algn="l"/>
                <a:tab pos="5778500" algn="l"/>
                <a:tab pos="6375400" algn="l"/>
                <a:tab pos="6946900" algn="l"/>
                <a:tab pos="7518400" algn="l"/>
                <a:tab pos="8102600" algn="l"/>
                <a:tab pos="8686800" algn="l"/>
                <a:tab pos="9258300" algn="l"/>
                <a:tab pos="9842500" algn="l"/>
                <a:tab pos="10414000" algn="l"/>
                <a:tab pos="11010900" algn="l"/>
                <a:tab pos="11582400" algn="l"/>
              </a:tabLst>
              <a:defRPr sz="8000" cap="all">
                <a:solidFill>
                  <a:srgbClr val="FFFFFF"/>
                </a:solidFill>
                <a:latin typeface="PFBeauSansPro-Bold"/>
                <a:ea typeface="PFBeauSansPro-Bold"/>
                <a:cs typeface="PFBeauSansPro-Bold"/>
                <a:sym typeface="PFBeauSansPro-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ru-RU" sz="8000" cap="all" dirty="0" smtClean="0">
                <a:solidFill>
                  <a:srgbClr val="FFFFFF"/>
                </a:solidFill>
                <a:latin typeface="Circe Extra Bold" panose="020B0802020203020203" pitchFamily="34" charset="-52"/>
              </a:rPr>
              <a:t>ВЫГРУЗКИ</a:t>
            </a:r>
            <a:endParaRPr sz="8000" cap="all" dirty="0">
              <a:solidFill>
                <a:srgbClr val="FFFFFF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1371514" y="2893294"/>
            <a:ext cx="792783" cy="1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39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286933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algn="l">
              <a:defRPr sz="2400">
                <a:solidFill>
                  <a:srgbClr val="FFFFFF"/>
                </a:solidFill>
              </a:defRPr>
            </a:pP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Заходим в </a:t>
            </a:r>
            <a:r>
              <a:rPr lang="en-US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Google </a:t>
            </a:r>
            <a:r>
              <a:rPr lang="en-US" sz="3200" dirty="0">
                <a:solidFill>
                  <a:schemeClr val="tx1"/>
                </a:solidFill>
                <a:latin typeface="Circe Extra Bold" panose="020B0802020203020203" pitchFamily="34" charset="-52"/>
              </a:rPr>
              <a:t>Sheets </a:t>
            </a:r>
            <a:r>
              <a:rPr lang="en-US" sz="3200" dirty="0" smtClean="0">
                <a:solidFill>
                  <a:schemeClr val="tx1"/>
                </a:solidFill>
                <a:latin typeface="Circe Extra Bold" panose="020B0802020203020203" pitchFamily="34" charset="-52"/>
                <a:hlinkClick r:id="rId2"/>
              </a:rPr>
              <a:t>https</a:t>
            </a:r>
            <a:r>
              <a:rPr lang="en-US" sz="3200" dirty="0">
                <a:solidFill>
                  <a:schemeClr val="tx1"/>
                </a:solidFill>
                <a:latin typeface="Circe Extra Bold" panose="020B0802020203020203" pitchFamily="34" charset="-52"/>
                <a:hlinkClick r:id="rId2"/>
              </a:rPr>
              <a:t>://docs.google.com/spreadsheets</a:t>
            </a:r>
            <a:r>
              <a:rPr lang="en-US" sz="3200" dirty="0" smtClean="0">
                <a:solidFill>
                  <a:schemeClr val="tx1"/>
                </a:solidFill>
                <a:latin typeface="Circe Extra Bold" panose="020B0802020203020203" pitchFamily="34" charset="-52"/>
                <a:hlinkClick r:id="rId2"/>
              </a:rPr>
              <a:t>/</a:t>
            </a:r>
            <a:endParaRPr lang="ru-RU" sz="32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3849750"/>
            <a:ext cx="10291319" cy="48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92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algn="l">
              <a:defRPr sz="2400">
                <a:solidFill>
                  <a:srgbClr val="FFFFFF"/>
                </a:solidFill>
              </a:defRPr>
            </a:pP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Скачиваем и устанавливаем дополнение для выгрузки данных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1830284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733221" y="2524843"/>
            <a:ext cx="4902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02336">
              <a:defRPr sz="1800"/>
            </a:pPr>
            <a:r>
              <a:rPr lang="en-US" sz="3200" dirty="0">
                <a:solidFill>
                  <a:schemeClr val="tx1"/>
                </a:solidFill>
                <a:latin typeface="Circe Extra Bold" panose="020B0802020203020203" pitchFamily="34" charset="-52"/>
                <a:sym typeface="Verdana"/>
                <a:hlinkClick r:id="rId2"/>
              </a:rPr>
              <a:t>https://</a:t>
            </a:r>
            <a:r>
              <a:rPr lang="en-US" sz="3200" dirty="0" smtClean="0">
                <a:solidFill>
                  <a:schemeClr val="tx1"/>
                </a:solidFill>
                <a:latin typeface="Circe Extra Bold" panose="020B0802020203020203" pitchFamily="34" charset="-52"/>
                <a:sym typeface="Verdana"/>
                <a:hlinkClick r:id="rId2"/>
              </a:rPr>
              <a:t>goo.g</a:t>
            </a: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  <a:sym typeface="Verdana"/>
                <a:hlinkClick r:id="rId2"/>
              </a:rPr>
              <a:t>ем </a:t>
            </a:r>
            <a:r>
              <a:rPr lang="en-US" sz="3200" dirty="0" smtClean="0">
                <a:solidFill>
                  <a:schemeClr val="tx1"/>
                </a:solidFill>
                <a:latin typeface="Circe Extra Bold" panose="020B0802020203020203" pitchFamily="34" charset="-52"/>
                <a:sym typeface="Verdana"/>
                <a:hlinkClick r:id="rId2"/>
              </a:rPr>
              <a:t>l/aXkM7E</a:t>
            </a:r>
            <a:endParaRPr lang="en-US" sz="3200" dirty="0">
              <a:solidFill>
                <a:schemeClr val="tx1"/>
              </a:solidFill>
              <a:latin typeface="Circe Extra Bold" panose="020B0802020203020203" pitchFamily="34" charset="-52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81" y="3196601"/>
            <a:ext cx="92011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6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133601"/>
            <a:ext cx="10120008" cy="3639044"/>
          </a:xfrm>
          <a:prstGeom prst="rect">
            <a:avLst/>
          </a:prstGeom>
        </p:spPr>
      </p:pic>
      <p:sp>
        <p:nvSpPr>
          <p:cNvPr id="10" name="Shape 1129"/>
          <p:cNvSpPr txBox="1"/>
          <p:nvPr/>
        </p:nvSpPr>
        <p:spPr>
          <a:xfrm>
            <a:off x="1429511" y="6122623"/>
            <a:ext cx="3378201" cy="1534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Создаем новую выгрузку (</a:t>
            </a:r>
            <a:r>
              <a:rPr lang="en-US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Create new report)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1" name="Shape 1130"/>
          <p:cNvCxnSpPr>
            <a:stCxn id="12" idx="2"/>
          </p:cNvCxnSpPr>
          <p:nvPr/>
        </p:nvCxnSpPr>
        <p:spPr>
          <a:xfrm flipH="1">
            <a:off x="4807712" y="3243205"/>
            <a:ext cx="4781889" cy="3646579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8852578" y="2837791"/>
            <a:ext cx="1474045" cy="40541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4423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113773"/>
            <a:ext cx="2985156" cy="6647358"/>
          </a:xfrm>
          <a:prstGeom prst="rect">
            <a:avLst/>
          </a:prstGeom>
        </p:spPr>
      </p:pic>
      <p:sp>
        <p:nvSpPr>
          <p:cNvPr id="10" name="Shape 1129"/>
          <p:cNvSpPr txBox="1"/>
          <p:nvPr/>
        </p:nvSpPr>
        <p:spPr>
          <a:xfrm>
            <a:off x="8850026" y="2230665"/>
            <a:ext cx="2254168" cy="11221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Название отчета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1" name="Shape 1130"/>
          <p:cNvCxnSpPr>
            <a:stCxn id="12" idx="3"/>
            <a:endCxn id="10" idx="1"/>
          </p:cNvCxnSpPr>
          <p:nvPr/>
        </p:nvCxnSpPr>
        <p:spPr>
          <a:xfrm flipV="1">
            <a:off x="4276237" y="2791733"/>
            <a:ext cx="4573789" cy="310566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1346840" y="2851798"/>
            <a:ext cx="2929397" cy="50100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5" name="Shape 1129"/>
          <p:cNvSpPr txBox="1"/>
          <p:nvPr/>
        </p:nvSpPr>
        <p:spPr>
          <a:xfrm>
            <a:off x="8850026" y="3514639"/>
            <a:ext cx="2254168" cy="11221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Выбираем аккаунт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6" name="Shape 1130"/>
          <p:cNvCxnSpPr>
            <a:stCxn id="17" idx="3"/>
            <a:endCxn id="15" idx="1"/>
          </p:cNvCxnSpPr>
          <p:nvPr/>
        </p:nvCxnSpPr>
        <p:spPr>
          <a:xfrm flipV="1">
            <a:off x="4276237" y="4075707"/>
            <a:ext cx="4573789" cy="67052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Shape 1131"/>
          <p:cNvSpPr/>
          <p:nvPr/>
        </p:nvSpPr>
        <p:spPr>
          <a:xfrm>
            <a:off x="1346840" y="3835372"/>
            <a:ext cx="2929397" cy="182171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3" name="Shape 1129"/>
          <p:cNvSpPr txBox="1"/>
          <p:nvPr/>
        </p:nvSpPr>
        <p:spPr>
          <a:xfrm>
            <a:off x="8850026" y="4798613"/>
            <a:ext cx="2254168" cy="11221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Добавляем необходимые параметры и показатели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24" name="Shape 1130"/>
          <p:cNvCxnSpPr>
            <a:stCxn id="25" idx="3"/>
            <a:endCxn id="23" idx="1"/>
          </p:cNvCxnSpPr>
          <p:nvPr/>
        </p:nvCxnSpPr>
        <p:spPr>
          <a:xfrm flipV="1">
            <a:off x="4276237" y="5359681"/>
            <a:ext cx="4573789" cy="2115705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5" name="Shape 1131"/>
          <p:cNvSpPr/>
          <p:nvPr/>
        </p:nvSpPr>
        <p:spPr>
          <a:xfrm>
            <a:off x="1346840" y="6169813"/>
            <a:ext cx="2929397" cy="261114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4381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8400288" y="5803393"/>
            <a:ext cx="3020898" cy="1962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Создать отчет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133600"/>
            <a:ext cx="3256535" cy="6556346"/>
          </a:xfrm>
          <a:prstGeom prst="rect">
            <a:avLst/>
          </a:prstGeom>
        </p:spPr>
      </p:pic>
      <p:cxnSp>
        <p:nvCxnSpPr>
          <p:cNvPr id="11" name="Shape 1130"/>
          <p:cNvCxnSpPr>
            <a:stCxn id="12" idx="3"/>
            <a:endCxn id="10" idx="1"/>
          </p:cNvCxnSpPr>
          <p:nvPr/>
        </p:nvCxnSpPr>
        <p:spPr>
          <a:xfrm flipV="1">
            <a:off x="2426208" y="6784849"/>
            <a:ext cx="5974080" cy="1558535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1454649" y="8164560"/>
            <a:ext cx="971559" cy="35764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5507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47" y="3620021"/>
            <a:ext cx="8151734" cy="57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0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lang="ru-RU" sz="3200" dirty="0" smtClean="0">
                <a:solidFill>
                  <a:schemeClr val="tx1"/>
                </a:solidFill>
                <a:latin typeface="Circe Extra Bold" panose="020B0802020203020203" pitchFamily="34" charset="-52"/>
              </a:rPr>
              <a:t>Шпаргалка по параметрам и показателям </a:t>
            </a:r>
            <a:r>
              <a:rPr lang="en-US" sz="3200" dirty="0">
                <a:solidFill>
                  <a:schemeClr val="tx1"/>
                </a:solidFill>
                <a:latin typeface="Circe Extra Bold" panose="020B0802020203020203" pitchFamily="34" charset="-52"/>
                <a:hlinkClick r:id="rId2"/>
              </a:rPr>
              <a:t>https://goo.gl/UT4Qn7</a:t>
            </a:r>
            <a:endParaRPr lang="ru-RU" sz="3200" dirty="0">
              <a:solidFill>
                <a:schemeClr val="tx1"/>
              </a:solidFill>
              <a:latin typeface="Circe Extra Bold" panose="020B0802020203020203" pitchFamily="34" charset="-52"/>
            </a:endParaRPr>
          </a:p>
          <a:p>
            <a:pPr lvl="0"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lvl="0" algn="l">
              <a:defRPr sz="2400">
                <a:solidFill>
                  <a:srgbClr val="FFFFFF"/>
                </a:solidFill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lvl="0" algn="l">
              <a:defRPr sz="2400">
                <a:solidFill>
                  <a:srgbClr val="FFFFFF"/>
                </a:solidFill>
              </a:defRPr>
            </a:pPr>
            <a:endParaRPr lang="ru-RU" sz="3200" dirty="0" smtClean="0">
              <a:solidFill>
                <a:schemeClr val="tx1"/>
              </a:solidFill>
            </a:endParaRPr>
          </a:p>
          <a:p>
            <a:pPr lvl="0" algn="l">
              <a:defRPr sz="2400">
                <a:solidFill>
                  <a:srgbClr val="FFFFFF"/>
                </a:solidFill>
              </a:defRPr>
            </a:pPr>
            <a:endParaRPr lang="ru-RU" sz="3200" dirty="0">
              <a:solidFill>
                <a:schemeClr val="tx1"/>
              </a:solidFill>
            </a:endParaRPr>
          </a:p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80" y="2169344"/>
            <a:ext cx="5980769" cy="4853247"/>
          </a:xfrm>
          <a:prstGeom prst="rect">
            <a:avLst/>
          </a:prstGeom>
        </p:spPr>
      </p:pic>
      <p:sp>
        <p:nvSpPr>
          <p:cNvPr id="10" name="Shape 1129"/>
          <p:cNvSpPr txBox="1"/>
          <p:nvPr/>
        </p:nvSpPr>
        <p:spPr>
          <a:xfrm>
            <a:off x="8552002" y="2269284"/>
            <a:ext cx="3020898" cy="7421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Open Sans"/>
                <a:ea typeface="Helvetica Neue"/>
                <a:cs typeface="Open Sans"/>
                <a:sym typeface="Helvetica Neue"/>
              </a:rPr>
              <a:t>Даты</a:t>
            </a:r>
            <a:endParaRPr lang="en" sz="1800" dirty="0">
              <a:latin typeface="Open Sans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1" name="Shape 1130"/>
          <p:cNvCxnSpPr>
            <a:stCxn id="12" idx="3"/>
            <a:endCxn id="10" idx="1"/>
          </p:cNvCxnSpPr>
          <p:nvPr/>
        </p:nvCxnSpPr>
        <p:spPr>
          <a:xfrm flipV="1">
            <a:off x="5352288" y="2640354"/>
            <a:ext cx="3199714" cy="116624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4100313" y="3504484"/>
            <a:ext cx="1251975" cy="60421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8" name="Shape 1129"/>
          <p:cNvSpPr txBox="1"/>
          <p:nvPr/>
        </p:nvSpPr>
        <p:spPr>
          <a:xfrm>
            <a:off x="8552002" y="3212328"/>
            <a:ext cx="3020898" cy="7421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Open Sans"/>
                <a:ea typeface="Helvetica Neue"/>
                <a:cs typeface="Open Sans"/>
                <a:sym typeface="Helvetica Neue"/>
              </a:rPr>
              <a:t>Параметры </a:t>
            </a:r>
            <a:r>
              <a:rPr lang="en-US" sz="1800" dirty="0" smtClean="0">
                <a:latin typeface="Open Sans"/>
                <a:ea typeface="Helvetica Neue"/>
                <a:cs typeface="Open Sans"/>
                <a:sym typeface="Helvetica Neue"/>
              </a:rPr>
              <a:t>/ </a:t>
            </a:r>
            <a:r>
              <a:rPr lang="ru-RU" sz="1800" dirty="0" smtClean="0">
                <a:latin typeface="Open Sans"/>
                <a:ea typeface="Helvetica Neue"/>
                <a:cs typeface="Open Sans"/>
                <a:sym typeface="Helvetica Neue"/>
              </a:rPr>
              <a:t>Показатели</a:t>
            </a:r>
            <a:endParaRPr lang="en" sz="1800" dirty="0">
              <a:latin typeface="Open Sans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19" name="Shape 1130"/>
          <p:cNvCxnSpPr>
            <a:stCxn id="20" idx="3"/>
            <a:endCxn id="18" idx="1"/>
          </p:cNvCxnSpPr>
          <p:nvPr/>
        </p:nvCxnSpPr>
        <p:spPr>
          <a:xfrm flipV="1">
            <a:off x="5498592" y="3583398"/>
            <a:ext cx="3053410" cy="1101019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Shape 1131"/>
          <p:cNvSpPr/>
          <p:nvPr/>
        </p:nvSpPr>
        <p:spPr>
          <a:xfrm>
            <a:off x="4100313" y="4382307"/>
            <a:ext cx="1398279" cy="60421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2" name="Shape 1129"/>
          <p:cNvSpPr txBox="1"/>
          <p:nvPr/>
        </p:nvSpPr>
        <p:spPr>
          <a:xfrm>
            <a:off x="8541081" y="4155373"/>
            <a:ext cx="3020898" cy="7421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Open Sans"/>
                <a:ea typeface="Helvetica Neue"/>
                <a:cs typeface="Open Sans"/>
                <a:sym typeface="Helvetica Neue"/>
              </a:rPr>
              <a:t>Сортировка</a:t>
            </a:r>
            <a:endParaRPr lang="en" sz="1800" dirty="0">
              <a:latin typeface="Open Sans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23" name="Shape 1130"/>
          <p:cNvCxnSpPr>
            <a:endCxn id="22" idx="1"/>
          </p:cNvCxnSpPr>
          <p:nvPr/>
        </p:nvCxnSpPr>
        <p:spPr>
          <a:xfrm flipV="1">
            <a:off x="5352288" y="4526443"/>
            <a:ext cx="3188793" cy="637196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6" name="Shape 1129"/>
          <p:cNvSpPr txBox="1"/>
          <p:nvPr/>
        </p:nvSpPr>
        <p:spPr>
          <a:xfrm>
            <a:off x="8541081" y="5097466"/>
            <a:ext cx="3020898" cy="7421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Open Sans"/>
                <a:ea typeface="Helvetica Neue"/>
                <a:cs typeface="Open Sans"/>
                <a:sym typeface="Helvetica Neue"/>
              </a:rPr>
              <a:t>Фильтр данных</a:t>
            </a:r>
            <a:endParaRPr lang="en" sz="1800" dirty="0">
              <a:latin typeface="Open Sans"/>
              <a:ea typeface="Helvetica Neue"/>
              <a:cs typeface="Open Sans"/>
              <a:sym typeface="Helvetica Neue"/>
            </a:endParaRPr>
          </a:p>
        </p:txBody>
      </p:sp>
      <p:cxnSp>
        <p:nvCxnSpPr>
          <p:cNvPr id="27" name="Shape 1130"/>
          <p:cNvCxnSpPr>
            <a:endCxn id="26" idx="1"/>
          </p:cNvCxnSpPr>
          <p:nvPr/>
        </p:nvCxnSpPr>
        <p:spPr>
          <a:xfrm>
            <a:off x="5254752" y="5404266"/>
            <a:ext cx="3286329" cy="6427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41686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8534400" y="6684747"/>
            <a:ext cx="3020898" cy="1962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Запускаем отчет</a:t>
            </a:r>
          </a:p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(</a:t>
            </a:r>
            <a:r>
              <a:rPr lang="en-US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Run reports)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201948"/>
            <a:ext cx="8858250" cy="3781425"/>
          </a:xfrm>
          <a:prstGeom prst="rect">
            <a:avLst/>
          </a:prstGeom>
        </p:spPr>
      </p:pic>
      <p:cxnSp>
        <p:nvCxnSpPr>
          <p:cNvPr id="11" name="Shape 1130"/>
          <p:cNvCxnSpPr>
            <a:stCxn id="12" idx="3"/>
            <a:endCxn id="10" idx="0"/>
          </p:cNvCxnSpPr>
          <p:nvPr/>
        </p:nvCxnSpPr>
        <p:spPr>
          <a:xfrm>
            <a:off x="8900160" y="3265855"/>
            <a:ext cx="1144689" cy="3418892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Shape 1131"/>
          <p:cNvSpPr/>
          <p:nvPr/>
        </p:nvSpPr>
        <p:spPr>
          <a:xfrm>
            <a:off x="7928601" y="3176443"/>
            <a:ext cx="971559" cy="17882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9452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8534400" y="6684747"/>
            <a:ext cx="3020898" cy="1962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Данные выгружены успешно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66" y="2153884"/>
            <a:ext cx="10397067" cy="4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129"/>
          <p:cNvSpPr txBox="1"/>
          <p:nvPr/>
        </p:nvSpPr>
        <p:spPr>
          <a:xfrm>
            <a:off x="8534400" y="6684747"/>
            <a:ext cx="3020898" cy="1962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Данные получены и можно их использовать как угодно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142321"/>
            <a:ext cx="10397067" cy="40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65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0928" y="8196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9" name="pasted-image.pdf"/>
          <p:cNvPicPr/>
          <p:nvPr/>
        </p:nvPicPr>
        <p:blipFill>
          <a:blip r:embed="rId2">
            <a:extLst/>
          </a:blip>
          <a:srcRect t="12085" b="7788"/>
          <a:stretch>
            <a:fillRect/>
          </a:stretch>
        </p:blipFill>
        <p:spPr>
          <a:xfrm>
            <a:off x="5527060" y="5409616"/>
            <a:ext cx="6158231" cy="333168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81" y="2194506"/>
            <a:ext cx="8439150" cy="3038475"/>
          </a:xfrm>
          <a:prstGeom prst="rect">
            <a:avLst/>
          </a:prstGeom>
        </p:spPr>
      </p:pic>
      <p:sp>
        <p:nvSpPr>
          <p:cNvPr id="11" name="Shape 1129"/>
          <p:cNvSpPr txBox="1"/>
          <p:nvPr/>
        </p:nvSpPr>
        <p:spPr>
          <a:xfrm>
            <a:off x="1687472" y="6104557"/>
            <a:ext cx="3020898" cy="1962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 defTabSz="914400">
              <a:buClr>
                <a:prstClr val="black"/>
              </a:buClr>
              <a:buSzPct val="110000"/>
              <a:buFont typeface="Arial"/>
              <a:buNone/>
            </a:pPr>
            <a:r>
              <a:rPr lang="ru-RU" sz="1800" dirty="0" smtClean="0">
                <a:latin typeface="Circe Bold" panose="020B0602020203020203" pitchFamily="34" charset="-52"/>
                <a:ea typeface="Helvetica Neue"/>
                <a:cs typeface="Open Sans"/>
                <a:sym typeface="Helvetica Neue"/>
              </a:rPr>
              <a:t>А еще можно настроить авто выгрузку</a:t>
            </a:r>
            <a:endParaRPr lang="en" sz="1800" dirty="0">
              <a:latin typeface="Circe Bold" panose="020B0602020203020203" pitchFamily="34" charset="-52"/>
              <a:ea typeface="Helvetica Neue"/>
              <a:cs typeface="Open San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6601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459440"/>
            <a:ext cx="12982945" cy="97372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9013" tIns="59013" rIns="59013" bIns="59013"/>
          <a:lstStyle/>
          <a:p>
            <a:pPr lvl="0" algn="l" defTabSz="449262">
              <a:defRPr sz="22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91081" y="2133601"/>
            <a:ext cx="10397067" cy="6607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t"/>
          <a:lstStyle/>
          <a:p>
            <a:pPr lvl="0" algn="l">
              <a:defRPr sz="2400">
                <a:solidFill>
                  <a:srgbClr val="FFFFFF"/>
                </a:solidFill>
              </a:defRPr>
            </a:pP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91081" y="2031745"/>
            <a:ext cx="792782" cy="1"/>
          </a:xfrm>
          <a:prstGeom prst="line">
            <a:avLst/>
          </a:prstGeom>
          <a:ln w="63500">
            <a:solidFill>
              <a:srgbClr val="91C263"/>
            </a:solidFill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1" y="2389632"/>
            <a:ext cx="1019388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49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4446" y="3669410"/>
            <a:ext cx="7229653" cy="5284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094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24181" y="1950660"/>
            <a:ext cx="690002" cy="1"/>
          </a:xfrm>
          <a:prstGeom prst="line">
            <a:avLst/>
          </a:prstGeom>
          <a:ln w="88900">
            <a:solidFill>
              <a:srgbClr val="6BB23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4447" y="2116264"/>
            <a:ext cx="8109770" cy="448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 defTabSz="825500">
              <a:lnSpc>
                <a:spcPct val="90000"/>
              </a:lnSpc>
              <a:defRPr sz="5000" b="1" cap="all" spc="0">
                <a:solidFill>
                  <a:srgbClr val="00AFEF"/>
                </a:solidFill>
                <a:latin typeface="ProximaNova-Extrabld"/>
                <a:ea typeface="ProximaNova-Extrabld"/>
                <a:cs typeface="ProximaNova-Extrabld"/>
                <a:sym typeface="ProximaNova-Extrabld"/>
              </a:defRPr>
            </a:pPr>
            <a:r>
              <a:rPr lang="ru-RU" dirty="0" smtClean="0">
                <a:latin typeface="Circe Extra Bold" panose="020B0802020203020203" pitchFamily="34" charset="-52"/>
              </a:rPr>
              <a:t>Пользовательские отчеты</a:t>
            </a:r>
            <a:endParaRPr dirty="0">
              <a:latin typeface="Circe Extra Bold" panose="020B0802020203020203" pitchFamily="34" charset="-52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444446" y="3802761"/>
            <a:ext cx="7280453" cy="5226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984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488</Words>
  <Application>Microsoft Office PowerPoint</Application>
  <PresentationFormat>Произвольный</PresentationFormat>
  <Paragraphs>154</Paragraphs>
  <Slides>75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92" baseType="lpstr">
      <vt:lpstr>Arial</vt:lpstr>
      <vt:lpstr>AvantGardeGothicBkITC Reg</vt:lpstr>
      <vt:lpstr>Calibri</vt:lpstr>
      <vt:lpstr>Cambria</vt:lpstr>
      <vt:lpstr>Circe</vt:lpstr>
      <vt:lpstr>Circe Bold</vt:lpstr>
      <vt:lpstr>Circe Extra Bold</vt:lpstr>
      <vt:lpstr>Graphik LC Black</vt:lpstr>
      <vt:lpstr>Helvetica</vt:lpstr>
      <vt:lpstr>Helvetica Light</vt:lpstr>
      <vt:lpstr>Helvetica Neue</vt:lpstr>
      <vt:lpstr>Open Sans</vt:lpstr>
      <vt:lpstr>PFBeauSansPro-Bold</vt:lpstr>
      <vt:lpstr>ProximaNova-Extrabld</vt:lpstr>
      <vt:lpstr>Times New Roman</vt:lpstr>
      <vt:lpstr>Verdana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Филатов Сергей</cp:lastModifiedBy>
  <cp:revision>134</cp:revision>
  <dcterms:modified xsi:type="dcterms:W3CDTF">2019-03-14T07:24:06Z</dcterms:modified>
</cp:coreProperties>
</file>